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sldIdLst>
    <p:sldId id="256" r:id="rId2"/>
    <p:sldId id="258" r:id="rId3"/>
    <p:sldId id="265" r:id="rId4"/>
    <p:sldId id="266" r:id="rId5"/>
    <p:sldId id="259" r:id="rId6"/>
    <p:sldId id="267" r:id="rId7"/>
    <p:sldId id="260" r:id="rId8"/>
    <p:sldId id="261" r:id="rId9"/>
    <p:sldId id="268" r:id="rId10"/>
    <p:sldId id="264" r:id="rId11"/>
    <p:sldId id="269" r:id="rId12"/>
    <p:sldId id="270" r:id="rId13"/>
    <p:sldId id="271" r:id="rId14"/>
    <p:sldId id="272" r:id="rId15"/>
    <p:sldId id="263" r:id="rId16"/>
    <p:sldId id="257" r:id="rId17"/>
  </p:sldIdLst>
  <p:sldSz cx="12192000" cy="6858000"/>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BB5F487-D303-4F6D-ACEB-765AD6E981CD}">
          <p14:sldIdLst>
            <p14:sldId id="256"/>
            <p14:sldId id="258"/>
            <p14:sldId id="265"/>
            <p14:sldId id="266"/>
            <p14:sldId id="259"/>
            <p14:sldId id="267"/>
            <p14:sldId id="260"/>
            <p14:sldId id="261"/>
            <p14:sldId id="268"/>
            <p14:sldId id="264"/>
            <p14:sldId id="269"/>
            <p14:sldId id="270"/>
            <p14:sldId id="271"/>
            <p14:sldId id="272"/>
            <p14:sldId id="263"/>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22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89A8528A-88EF-4547-82E4-3A2FAC368056}" type="datetimeFigureOut">
              <a:rPr lang="de-DE" smtClean="0"/>
              <a:t>15.01.2022</a:t>
            </a:fld>
            <a:endParaRPr lang="de-DE"/>
          </a:p>
        </p:txBody>
      </p:sp>
      <p:sp>
        <p:nvSpPr>
          <p:cNvPr id="4" name="Folienbildplatzhalt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4DD878EB-07BD-4A43-AA1D-26A6D6EE6D56}" type="slidenum">
              <a:rPr lang="de-DE" smtClean="0"/>
              <a:t>‹Nr.›</a:t>
            </a:fld>
            <a:endParaRPr lang="de-DE"/>
          </a:p>
        </p:txBody>
      </p:sp>
    </p:spTree>
    <p:extLst>
      <p:ext uri="{BB962C8B-B14F-4D97-AF65-F5344CB8AC3E}">
        <p14:creationId xmlns:p14="http://schemas.microsoft.com/office/powerpoint/2010/main" val="421126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D878EB-07BD-4A43-AA1D-26A6D6EE6D56}" type="slidenum">
              <a:rPr lang="de-DE" smtClean="0"/>
              <a:t>2</a:t>
            </a:fld>
            <a:endParaRPr lang="de-DE"/>
          </a:p>
        </p:txBody>
      </p:sp>
    </p:spTree>
    <p:extLst>
      <p:ext uri="{BB962C8B-B14F-4D97-AF65-F5344CB8AC3E}">
        <p14:creationId xmlns:p14="http://schemas.microsoft.com/office/powerpoint/2010/main" val="316052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D878EB-07BD-4A43-AA1D-26A6D6EE6D56}" type="slidenum">
              <a:rPr lang="de-DE" smtClean="0"/>
              <a:t>3</a:t>
            </a:fld>
            <a:endParaRPr lang="de-DE"/>
          </a:p>
        </p:txBody>
      </p:sp>
    </p:spTree>
    <p:extLst>
      <p:ext uri="{BB962C8B-B14F-4D97-AF65-F5344CB8AC3E}">
        <p14:creationId xmlns:p14="http://schemas.microsoft.com/office/powerpoint/2010/main" val="373621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D878EB-07BD-4A43-AA1D-26A6D6EE6D56}" type="slidenum">
              <a:rPr lang="de-DE" smtClean="0"/>
              <a:t>5</a:t>
            </a:fld>
            <a:endParaRPr lang="de-DE"/>
          </a:p>
        </p:txBody>
      </p:sp>
    </p:spTree>
    <p:extLst>
      <p:ext uri="{BB962C8B-B14F-4D97-AF65-F5344CB8AC3E}">
        <p14:creationId xmlns:p14="http://schemas.microsoft.com/office/powerpoint/2010/main" val="327354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D878EB-07BD-4A43-AA1D-26A6D6EE6D56}" type="slidenum">
              <a:rPr lang="de-DE" smtClean="0"/>
              <a:t>7</a:t>
            </a:fld>
            <a:endParaRPr lang="de-DE"/>
          </a:p>
        </p:txBody>
      </p:sp>
    </p:spTree>
    <p:extLst>
      <p:ext uri="{BB962C8B-B14F-4D97-AF65-F5344CB8AC3E}">
        <p14:creationId xmlns:p14="http://schemas.microsoft.com/office/powerpoint/2010/main" val="66294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D878EB-07BD-4A43-AA1D-26A6D6EE6D56}" type="slidenum">
              <a:rPr lang="de-DE" smtClean="0"/>
              <a:t>8</a:t>
            </a:fld>
            <a:endParaRPr lang="de-DE"/>
          </a:p>
        </p:txBody>
      </p:sp>
    </p:spTree>
    <p:extLst>
      <p:ext uri="{BB962C8B-B14F-4D97-AF65-F5344CB8AC3E}">
        <p14:creationId xmlns:p14="http://schemas.microsoft.com/office/powerpoint/2010/main" val="2553468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D878EB-07BD-4A43-AA1D-26A6D6EE6D56}" type="slidenum">
              <a:rPr lang="de-DE" smtClean="0"/>
              <a:t>10</a:t>
            </a:fld>
            <a:endParaRPr lang="de-DE"/>
          </a:p>
        </p:txBody>
      </p:sp>
    </p:spTree>
    <p:extLst>
      <p:ext uri="{BB962C8B-B14F-4D97-AF65-F5344CB8AC3E}">
        <p14:creationId xmlns:p14="http://schemas.microsoft.com/office/powerpoint/2010/main" val="192840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9C324ACC-B517-4C8C-AC6A-2B53A635FD8B}" type="datetimeFigureOut">
              <a:rPr lang="de-DE" smtClean="0"/>
              <a:t>15.01.2022</a:t>
            </a:fld>
            <a:endParaRPr lang="de-DE"/>
          </a:p>
        </p:txBody>
      </p:sp>
      <p:sp>
        <p:nvSpPr>
          <p:cNvPr id="5" name="Footer Placeholder 4"/>
          <p:cNvSpPr>
            <a:spLocks noGrp="1"/>
          </p:cNvSpPr>
          <p:nvPr>
            <p:ph type="ftr" sz="quarter" idx="11"/>
          </p:nvPr>
        </p:nvSpPr>
        <p:spPr/>
        <p:txBody>
          <a:bodyPr/>
          <a:lstStyle/>
          <a:p>
            <a:endParaRPr lang="de-D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385522818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C324ACC-B517-4C8C-AC6A-2B53A635FD8B}" type="datetimeFigureOut">
              <a:rPr lang="de-DE" smtClean="0"/>
              <a:t>15.01.2022</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418929248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C324ACC-B517-4C8C-AC6A-2B53A635FD8B}" type="datetimeFigureOut">
              <a:rPr lang="de-DE" smtClean="0"/>
              <a:t>15.01.2022</a:t>
            </a:fld>
            <a:endParaRPr lang="de-DE"/>
          </a:p>
        </p:txBody>
      </p:sp>
      <p:sp>
        <p:nvSpPr>
          <p:cNvPr id="5" name="Footer Placeholder 4"/>
          <p:cNvSpPr>
            <a:spLocks noGrp="1"/>
          </p:cNvSpPr>
          <p:nvPr>
            <p:ph type="ftr" sz="quarter" idx="11"/>
          </p:nvPr>
        </p:nvSpPr>
        <p:spPr/>
        <p:txBody>
          <a:bodyPr/>
          <a:lstStyle/>
          <a:p>
            <a:endParaRPr lang="de-D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0CD5E0-781B-4076-84E1-80361CA664FC}" type="slidenum">
              <a:rPr lang="de-DE" smtClean="0"/>
              <a:t>‹Nr.›</a:t>
            </a:fld>
            <a:endParaRPr lang="de-D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614377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9C324ACC-B517-4C8C-AC6A-2B53A635FD8B}" type="datetimeFigureOut">
              <a:rPr lang="de-DE" smtClean="0"/>
              <a:t>15.01.2022</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2940275287"/>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9C324ACC-B517-4C8C-AC6A-2B53A635FD8B}" type="datetimeFigureOut">
              <a:rPr lang="de-DE" smtClean="0"/>
              <a:t>15.01.2022</a:t>
            </a:fld>
            <a:endParaRPr lang="de-DE"/>
          </a:p>
        </p:txBody>
      </p:sp>
      <p:sp>
        <p:nvSpPr>
          <p:cNvPr id="6" name="Footer Placeholder 5"/>
          <p:cNvSpPr>
            <a:spLocks noGrp="1"/>
          </p:cNvSpPr>
          <p:nvPr>
            <p:ph type="ftr" sz="quarter" idx="11"/>
          </p:nvPr>
        </p:nvSpPr>
        <p:spPr/>
        <p:txBody>
          <a:bodyPr/>
          <a:lstStyle/>
          <a:p>
            <a:endParaRPr lang="de-D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0CD5E0-781B-4076-84E1-80361CA664FC}" type="slidenum">
              <a:rPr lang="de-DE" smtClean="0"/>
              <a:t>‹Nr.›</a:t>
            </a:fld>
            <a:endParaRPr lang="de-D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9695549"/>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9C324ACC-B517-4C8C-AC6A-2B53A635FD8B}" type="datetimeFigureOut">
              <a:rPr lang="de-DE" smtClean="0"/>
              <a:t>15.01.2022</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3621450766"/>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C324ACC-B517-4C8C-AC6A-2B53A635FD8B}" type="datetimeFigureOut">
              <a:rPr lang="de-DE" smtClean="0"/>
              <a:t>15.01.2022</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2495970736"/>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C324ACC-B517-4C8C-AC6A-2B53A635FD8B}" type="datetimeFigureOut">
              <a:rPr lang="de-DE" smtClean="0"/>
              <a:t>15.01.2022</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51417614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C324ACC-B517-4C8C-AC6A-2B53A635FD8B}" type="datetimeFigureOut">
              <a:rPr lang="de-DE" smtClean="0"/>
              <a:t>15.01.2022</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419609251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C324ACC-B517-4C8C-AC6A-2B53A635FD8B}" type="datetimeFigureOut">
              <a:rPr lang="de-DE" smtClean="0"/>
              <a:t>15.01.2022</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389834854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9C324ACC-B517-4C8C-AC6A-2B53A635FD8B}" type="datetimeFigureOut">
              <a:rPr lang="de-DE" smtClean="0"/>
              <a:t>15.01.2022</a:t>
            </a:fld>
            <a:endParaRPr lang="de-DE"/>
          </a:p>
        </p:txBody>
      </p:sp>
      <p:sp>
        <p:nvSpPr>
          <p:cNvPr id="6" name="Footer Placeholder 5"/>
          <p:cNvSpPr>
            <a:spLocks noGrp="1"/>
          </p:cNvSpPr>
          <p:nvPr>
            <p:ph type="ftr" sz="quarter" idx="11"/>
          </p:nvPr>
        </p:nvSpPr>
        <p:spPr/>
        <p:txBody>
          <a:bodyPr/>
          <a:lstStyle/>
          <a:p>
            <a:endParaRPr lang="de-D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1771048205"/>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9C324ACC-B517-4C8C-AC6A-2B53A635FD8B}" type="datetimeFigureOut">
              <a:rPr lang="de-DE" smtClean="0"/>
              <a:t>15.01.2022</a:t>
            </a:fld>
            <a:endParaRPr lang="de-DE"/>
          </a:p>
        </p:txBody>
      </p:sp>
      <p:sp>
        <p:nvSpPr>
          <p:cNvPr id="8" name="Footer Placeholder 7"/>
          <p:cNvSpPr>
            <a:spLocks noGrp="1"/>
          </p:cNvSpPr>
          <p:nvPr>
            <p:ph type="ftr" sz="quarter" idx="11"/>
          </p:nvPr>
        </p:nvSpPr>
        <p:spPr/>
        <p:txBody>
          <a:bodyPr/>
          <a:lstStyle/>
          <a:p>
            <a:endParaRPr lang="de-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257874629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9C324ACC-B517-4C8C-AC6A-2B53A635FD8B}" type="datetimeFigureOut">
              <a:rPr lang="de-DE" smtClean="0"/>
              <a:t>15.01.2022</a:t>
            </a:fld>
            <a:endParaRPr lang="de-DE"/>
          </a:p>
        </p:txBody>
      </p:sp>
      <p:sp>
        <p:nvSpPr>
          <p:cNvPr id="4" name="Footer Placeholder 3"/>
          <p:cNvSpPr>
            <a:spLocks noGrp="1"/>
          </p:cNvSpPr>
          <p:nvPr>
            <p:ph type="ftr" sz="quarter" idx="11"/>
          </p:nvPr>
        </p:nvSpPr>
        <p:spPr/>
        <p:txBody>
          <a:bodyPr/>
          <a:lstStyle/>
          <a:p>
            <a:endParaRPr lang="de-D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150554695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24ACC-B517-4C8C-AC6A-2B53A635FD8B}" type="datetimeFigureOut">
              <a:rPr lang="de-DE" smtClean="0"/>
              <a:t>15.01.2022</a:t>
            </a:fld>
            <a:endParaRPr lang="de-DE"/>
          </a:p>
        </p:txBody>
      </p:sp>
      <p:sp>
        <p:nvSpPr>
          <p:cNvPr id="3" name="Footer Placeholder 2"/>
          <p:cNvSpPr>
            <a:spLocks noGrp="1"/>
          </p:cNvSpPr>
          <p:nvPr>
            <p:ph type="ftr" sz="quarter" idx="11"/>
          </p:nvPr>
        </p:nvSpPr>
        <p:spPr/>
        <p:txBody>
          <a:bodyPr/>
          <a:lstStyle/>
          <a:p>
            <a:endParaRPr lang="de-D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145017386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C324ACC-B517-4C8C-AC6A-2B53A635FD8B}" type="datetimeFigureOut">
              <a:rPr lang="de-DE" smtClean="0"/>
              <a:t>15.01.2022</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287341144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C324ACC-B517-4C8C-AC6A-2B53A635FD8B}" type="datetimeFigureOut">
              <a:rPr lang="de-DE" smtClean="0"/>
              <a:t>15.01.2022</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0CD5E0-781B-4076-84E1-80361CA664FC}" type="slidenum">
              <a:rPr lang="de-DE" smtClean="0"/>
              <a:t>‹Nr.›</a:t>
            </a:fld>
            <a:endParaRPr lang="de-DE"/>
          </a:p>
        </p:txBody>
      </p:sp>
    </p:spTree>
    <p:extLst>
      <p:ext uri="{BB962C8B-B14F-4D97-AF65-F5344CB8AC3E}">
        <p14:creationId xmlns:p14="http://schemas.microsoft.com/office/powerpoint/2010/main" val="30392234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C324ACC-B517-4C8C-AC6A-2B53A635FD8B}" type="datetimeFigureOut">
              <a:rPr lang="de-DE" smtClean="0"/>
              <a:t>15.01.2022</a:t>
            </a:fld>
            <a:endParaRPr lang="de-D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00CD5E0-781B-4076-84E1-80361CA664FC}" type="slidenum">
              <a:rPr lang="de-DE" smtClean="0"/>
              <a:t>‹Nr.›</a:t>
            </a:fld>
            <a:endParaRPr lang="de-DE"/>
          </a:p>
        </p:txBody>
      </p:sp>
    </p:spTree>
    <p:extLst>
      <p:ext uri="{BB962C8B-B14F-4D97-AF65-F5344CB8AC3E}">
        <p14:creationId xmlns:p14="http://schemas.microsoft.com/office/powerpoint/2010/main" val="1398929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med">
    <p:pull/>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804987" y="785812"/>
            <a:ext cx="8582025" cy="5286375"/>
          </a:xfrm>
          <a:prstGeom prst="rect">
            <a:avLst/>
          </a:prstGeom>
        </p:spPr>
      </p:pic>
    </p:spTree>
    <p:extLst>
      <p:ext uri="{BB962C8B-B14F-4D97-AF65-F5344CB8AC3E}">
        <p14:creationId xmlns:p14="http://schemas.microsoft.com/office/powerpoint/2010/main" val="2034363717"/>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38567" y="3771900"/>
            <a:ext cx="9016689" cy="2146305"/>
          </a:xfrm>
        </p:spPr>
        <p:txBody>
          <a:bodyPr>
            <a:noAutofit/>
          </a:bodyPr>
          <a:lstStyle/>
          <a:p>
            <a:r>
              <a:rPr lang="de-DE" sz="2400" b="1" dirty="0"/>
              <a:t>Bis 2030 will die internationale Gemeinschaft extreme Armut weltweit beenden. </a:t>
            </a:r>
            <a:r>
              <a:rPr lang="de-DE" sz="2400" b="1" dirty="0" smtClean="0"/>
              <a:t/>
            </a:r>
            <a:br>
              <a:rPr lang="de-DE" sz="2400" b="1" dirty="0" smtClean="0"/>
            </a:br>
            <a:r>
              <a:rPr lang="de-DE" sz="2400" dirty="0" smtClean="0"/>
              <a:t>Im </a:t>
            </a:r>
            <a:r>
              <a:rPr lang="de-DE" sz="2400" dirty="0"/>
              <a:t>Moment ist aber noch mehr als 700 Millionen betroffen. Besonders schwer haben es einer Studie zufolge Frauen - weil sie oft nicht verhüten können.</a:t>
            </a:r>
            <a:endParaRPr lang="de-DE" sz="2400" dirty="0"/>
          </a:p>
        </p:txBody>
      </p:sp>
      <p:sp>
        <p:nvSpPr>
          <p:cNvPr id="3" name="Inhaltsplatzhalter 2"/>
          <p:cNvSpPr>
            <a:spLocks noGrp="1"/>
          </p:cNvSpPr>
          <p:nvPr>
            <p:ph idx="1"/>
          </p:nvPr>
        </p:nvSpPr>
        <p:spPr>
          <a:xfrm>
            <a:off x="2538567" y="762001"/>
            <a:ext cx="8915400" cy="3009899"/>
          </a:xfrm>
        </p:spPr>
        <p:txBody>
          <a:bodyPr>
            <a:normAutofit/>
          </a:bodyPr>
          <a:lstStyle/>
          <a:p>
            <a:pPr marL="0" lvl="0" indent="0">
              <a:buClr>
                <a:srgbClr val="A53010"/>
              </a:buClr>
              <a:buNone/>
            </a:pPr>
            <a:r>
              <a:rPr lang="de-DE" sz="2400" b="1" dirty="0"/>
              <a:t>Knapp die Hälfte der Weltbevölkerung kann nur schwer die Grundbedürfnisse decken. </a:t>
            </a:r>
            <a:endParaRPr lang="de-DE" sz="2400" b="1" dirty="0" smtClean="0"/>
          </a:p>
          <a:p>
            <a:pPr marL="0" lvl="0" indent="0">
              <a:buClr>
                <a:srgbClr val="A53010"/>
              </a:buClr>
              <a:buNone/>
            </a:pPr>
            <a:r>
              <a:rPr lang="de-DE" sz="2400" dirty="0" smtClean="0"/>
              <a:t>Weltweit </a:t>
            </a:r>
            <a:r>
              <a:rPr lang="de-DE" sz="2400" dirty="0"/>
              <a:t>leben 3,4 Milliarden Menschen unter der Armutsgrenze, wie aus einem am Mittwoch von der </a:t>
            </a:r>
            <a:r>
              <a:rPr lang="de-DE" sz="2400" dirty="0" smtClean="0"/>
              <a:t>Weltbank veröffentlichten Bericht</a:t>
            </a:r>
            <a:r>
              <a:rPr lang="de-DE" sz="2400" dirty="0" smtClean="0">
                <a:solidFill>
                  <a:srgbClr val="FF0000"/>
                </a:solidFill>
              </a:rPr>
              <a:t> </a:t>
            </a:r>
            <a:r>
              <a:rPr lang="de-DE" sz="2400" dirty="0" smtClean="0"/>
              <a:t>hervorgeht</a:t>
            </a:r>
            <a:r>
              <a:rPr lang="de-DE" sz="2400" dirty="0"/>
              <a:t>. </a:t>
            </a:r>
            <a:endParaRPr lang="de-DE" sz="2400" dirty="0" smtClean="0"/>
          </a:p>
          <a:p>
            <a:pPr marL="0" lvl="0" indent="0">
              <a:buClr>
                <a:srgbClr val="A53010"/>
              </a:buClr>
              <a:buNone/>
            </a:pPr>
            <a:r>
              <a:rPr lang="de-DE" sz="2400" dirty="0" smtClean="0"/>
              <a:t>Gleichzeitig </a:t>
            </a:r>
            <a:r>
              <a:rPr lang="de-DE" sz="2400" dirty="0"/>
              <a:t>seien aber immer weniger Menschen extrem arm.</a:t>
            </a:r>
            <a:endParaRPr lang="de-DE" sz="2400" b="1" dirty="0"/>
          </a:p>
        </p:txBody>
      </p:sp>
    </p:spTree>
    <p:extLst>
      <p:ext uri="{BB962C8B-B14F-4D97-AF65-F5344CB8AC3E}">
        <p14:creationId xmlns:p14="http://schemas.microsoft.com/office/powerpoint/2010/main" val="2456054930"/>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690340"/>
          </a:xfrm>
        </p:spPr>
        <p:txBody>
          <a:bodyPr/>
          <a:lstStyle/>
          <a:p>
            <a:r>
              <a:rPr lang="de-DE" b="1" dirty="0" smtClean="0"/>
              <a:t>Sprüche Salomos Kapitel 28</a:t>
            </a:r>
            <a:endParaRPr lang="de-DE" b="1" dirty="0"/>
          </a:p>
        </p:txBody>
      </p:sp>
      <p:sp>
        <p:nvSpPr>
          <p:cNvPr id="3" name="Inhaltsplatzhalter 2"/>
          <p:cNvSpPr>
            <a:spLocks noGrp="1"/>
          </p:cNvSpPr>
          <p:nvPr>
            <p:ph idx="1"/>
          </p:nvPr>
        </p:nvSpPr>
        <p:spPr>
          <a:xfrm>
            <a:off x="2589212" y="1314450"/>
            <a:ext cx="8915400" cy="4596772"/>
          </a:xfrm>
        </p:spPr>
        <p:txBody>
          <a:bodyPr>
            <a:normAutofit/>
          </a:bodyPr>
          <a:lstStyle/>
          <a:p>
            <a:r>
              <a:rPr lang="de-DE" dirty="0"/>
              <a:t>6 Besser ein Armer [sein], der in seiner Lauterkeit wandelt, als ein Reicher, der krumme Wege geht</a:t>
            </a:r>
            <a:r>
              <a:rPr lang="de-DE" dirty="0" smtClean="0"/>
              <a:t>.</a:t>
            </a:r>
          </a:p>
          <a:p>
            <a:r>
              <a:rPr lang="de-DE" dirty="0"/>
              <a:t>8 Wer sein Vermögen durch Zins und Wucher vermehrt, der sammelt es für einen, der sich über die Armen erbarmt</a:t>
            </a:r>
            <a:r>
              <a:rPr lang="de-DE" dirty="0" smtClean="0"/>
              <a:t>.</a:t>
            </a:r>
          </a:p>
          <a:p>
            <a:r>
              <a:rPr lang="de-DE" dirty="0"/>
              <a:t>11 Ein Reicher kommt sich selbst weise vor, aber ein Armer, der verständig ist, durchschaut ihn</a:t>
            </a:r>
            <a:r>
              <a:rPr lang="de-DE" dirty="0" smtClean="0"/>
              <a:t>.</a:t>
            </a:r>
          </a:p>
          <a:p>
            <a:r>
              <a:rPr lang="de-DE" dirty="0"/>
              <a:t>16 Ein unverständiger Fürst erlaubt sich viele Erpressungen; wer aber ungerechten Gewinn hasst, wird lange regieren</a:t>
            </a:r>
            <a:r>
              <a:rPr lang="de-DE" dirty="0" smtClean="0"/>
              <a:t>.</a:t>
            </a:r>
          </a:p>
          <a:p>
            <a:r>
              <a:rPr lang="de-DE" dirty="0"/>
              <a:t>19 Wer seinen Acker bebaut, hat reichlich Brot, wer aber unnützen Sachen nachläuft, der hat reichlich Not</a:t>
            </a:r>
            <a:r>
              <a:rPr lang="de-DE" dirty="0" smtClean="0"/>
              <a:t>.</a:t>
            </a:r>
          </a:p>
          <a:p>
            <a:r>
              <a:rPr lang="de-DE" dirty="0"/>
              <a:t>27 Wer dem Armen gibt, hat keinen Mangel; wer aber seine Augen [vor ihm] verhüllt, der wird sich viel Fluch sammeln.</a:t>
            </a:r>
          </a:p>
        </p:txBody>
      </p:sp>
    </p:spTree>
    <p:extLst>
      <p:ext uri="{BB962C8B-B14F-4D97-AF65-F5344CB8AC3E}">
        <p14:creationId xmlns:p14="http://schemas.microsoft.com/office/powerpoint/2010/main" val="97530103"/>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200" b="1" dirty="0" smtClean="0"/>
              <a:t>Aus 1. Timotheus 6</a:t>
            </a:r>
            <a:r>
              <a:rPr lang="de-DE" sz="1200" b="1" dirty="0"/>
              <a:t/>
            </a:r>
            <a:br>
              <a:rPr lang="de-DE" sz="1200" b="1" dirty="0"/>
            </a:br>
            <a:r>
              <a:rPr lang="de-DE" b="1" dirty="0" smtClean="0"/>
              <a:t>  Genügsam sein?</a:t>
            </a:r>
            <a:endParaRPr lang="de-DE" b="1" dirty="0"/>
          </a:p>
        </p:txBody>
      </p:sp>
      <p:sp>
        <p:nvSpPr>
          <p:cNvPr id="3" name="Inhaltsplatzhalter 2"/>
          <p:cNvSpPr>
            <a:spLocks noGrp="1"/>
          </p:cNvSpPr>
          <p:nvPr>
            <p:ph idx="1"/>
          </p:nvPr>
        </p:nvSpPr>
        <p:spPr>
          <a:xfrm>
            <a:off x="2589212" y="1722120"/>
            <a:ext cx="8915400" cy="4189102"/>
          </a:xfrm>
        </p:spPr>
        <p:txBody>
          <a:bodyPr>
            <a:normAutofit/>
          </a:bodyPr>
          <a:lstStyle/>
          <a:p>
            <a:pPr marL="0" indent="0">
              <a:buNone/>
            </a:pPr>
            <a:r>
              <a:rPr lang="de-DE" sz="2400" dirty="0" smtClean="0"/>
              <a:t>…Menschen</a:t>
            </a:r>
            <a:r>
              <a:rPr lang="de-DE" sz="2400" dirty="0"/>
              <a:t>, die eine verdorbene Gesinnung haben und der Wahrheit beraubt sind und meinen, die Gottesfurcht sei ein Mittel zur Bereicherung — von solchen halte dich fern</a:t>
            </a:r>
            <a:r>
              <a:rPr lang="de-DE" sz="2400" dirty="0" smtClean="0"/>
              <a:t>!</a:t>
            </a:r>
          </a:p>
          <a:p>
            <a:pPr marL="0" indent="0">
              <a:buNone/>
            </a:pPr>
            <a:r>
              <a:rPr lang="de-DE" sz="2400" dirty="0" smtClean="0"/>
              <a:t>Es </a:t>
            </a:r>
            <a:r>
              <a:rPr lang="de-DE" sz="2400" dirty="0"/>
              <a:t>ist allerdings die Gottesfurcht eine große Bereicherung, wenn sie mit Genügsamkeit verbunden wird</a:t>
            </a:r>
            <a:r>
              <a:rPr lang="de-DE" sz="2400" dirty="0" smtClean="0"/>
              <a:t>.</a:t>
            </a:r>
            <a:r>
              <a:rPr lang="de-DE" sz="2400" dirty="0"/>
              <a:t> Denn wir haben nichts in die Welt hineingebracht, und es ist klar, dass wir auch nichts hinausbringen können</a:t>
            </a:r>
            <a:r>
              <a:rPr lang="de-DE" sz="2400" dirty="0" smtClean="0"/>
              <a:t>.</a:t>
            </a:r>
            <a:r>
              <a:rPr lang="de-DE" sz="2400" dirty="0"/>
              <a:t> </a:t>
            </a:r>
            <a:endParaRPr lang="de-DE" sz="2400" dirty="0" smtClean="0"/>
          </a:p>
          <a:p>
            <a:pPr marL="0" indent="0">
              <a:buNone/>
            </a:pPr>
            <a:r>
              <a:rPr lang="de-DE" sz="2400" dirty="0" smtClean="0"/>
              <a:t>Wenn </a:t>
            </a:r>
            <a:r>
              <a:rPr lang="de-DE" sz="2400" dirty="0"/>
              <a:t>wir aber Nahrung und Kleidung haben, soll uns das genügen!</a:t>
            </a:r>
          </a:p>
        </p:txBody>
      </p:sp>
    </p:spTree>
    <p:extLst>
      <p:ext uri="{BB962C8B-B14F-4D97-AF65-F5344CB8AC3E}">
        <p14:creationId xmlns:p14="http://schemas.microsoft.com/office/powerpoint/2010/main" val="3667307082"/>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Macht Reichtum wirklich glücklich?</a:t>
            </a:r>
            <a:endParaRPr lang="de-DE" b="1" dirty="0"/>
          </a:p>
        </p:txBody>
      </p:sp>
      <p:sp>
        <p:nvSpPr>
          <p:cNvPr id="3" name="Inhaltsplatzhalter 2"/>
          <p:cNvSpPr>
            <a:spLocks noGrp="1"/>
          </p:cNvSpPr>
          <p:nvPr>
            <p:ph idx="1"/>
          </p:nvPr>
        </p:nvSpPr>
        <p:spPr/>
        <p:txBody>
          <a:bodyPr>
            <a:normAutofit/>
          </a:bodyPr>
          <a:lstStyle/>
          <a:p>
            <a:pPr marL="0" indent="0">
              <a:buNone/>
            </a:pPr>
            <a:r>
              <a:rPr lang="de-DE" sz="2400" dirty="0"/>
              <a:t>Denn die, welche reich werden wollen, fallen in Versuchung und Fallstricke und viele törichte und schädliche Begierden, welche die Menschen in Untergang und Verderben </a:t>
            </a:r>
            <a:r>
              <a:rPr lang="de-DE" sz="2400" dirty="0" smtClean="0"/>
              <a:t>stürzen.</a:t>
            </a:r>
            <a:r>
              <a:rPr lang="de-DE" sz="2400" dirty="0"/>
              <a:t> </a:t>
            </a:r>
            <a:endParaRPr lang="de-DE" sz="2400" dirty="0" smtClean="0"/>
          </a:p>
          <a:p>
            <a:pPr marL="0" indent="0">
              <a:buNone/>
            </a:pPr>
            <a:r>
              <a:rPr lang="de-DE" sz="2400" dirty="0" smtClean="0"/>
              <a:t>Denn </a:t>
            </a:r>
            <a:r>
              <a:rPr lang="de-DE" sz="2400" dirty="0"/>
              <a:t>die Geldgier ist eine Wurzel alles Bösen; etliche, die sich ihr hingegeben haben, sind vom Glauben abgeirrt und haben sich selbst viel Schmerzen verursacht.</a:t>
            </a:r>
          </a:p>
        </p:txBody>
      </p:sp>
    </p:spTree>
    <p:extLst>
      <p:ext uri="{BB962C8B-B14F-4D97-AF65-F5344CB8AC3E}">
        <p14:creationId xmlns:p14="http://schemas.microsoft.com/office/powerpoint/2010/main" val="674016223"/>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Reich an guten Taten?</a:t>
            </a:r>
            <a:endParaRPr lang="de-DE" b="1" dirty="0"/>
          </a:p>
        </p:txBody>
      </p:sp>
      <p:sp>
        <p:nvSpPr>
          <p:cNvPr id="3" name="Inhaltsplatzhalter 2"/>
          <p:cNvSpPr>
            <a:spLocks noGrp="1"/>
          </p:cNvSpPr>
          <p:nvPr>
            <p:ph idx="1"/>
          </p:nvPr>
        </p:nvSpPr>
        <p:spPr/>
        <p:txBody>
          <a:bodyPr>
            <a:normAutofit/>
          </a:bodyPr>
          <a:lstStyle/>
          <a:p>
            <a:pPr marL="0" indent="0">
              <a:buNone/>
            </a:pPr>
            <a:r>
              <a:rPr lang="de-DE" sz="2400" dirty="0" smtClean="0"/>
              <a:t>Den </a:t>
            </a:r>
            <a:r>
              <a:rPr lang="de-DE" sz="2400" dirty="0"/>
              <a:t>Reichen in der jetzigen Weltzeit gebiete, nicht hochmütig zu sein, auch nicht ihre Hoffnung auf die Unbeständigkeit des Reichtums zu setzen, sondern auf den lebendigen Gott, der uns alles reichlich zum Genuss </a:t>
            </a:r>
            <a:r>
              <a:rPr lang="de-DE" sz="2400" dirty="0" smtClean="0"/>
              <a:t>darreicht.</a:t>
            </a:r>
            <a:r>
              <a:rPr lang="de-DE" sz="2400" dirty="0"/>
              <a:t> </a:t>
            </a:r>
            <a:endParaRPr lang="de-DE" sz="2400" dirty="0" smtClean="0"/>
          </a:p>
          <a:p>
            <a:pPr marL="0" indent="0">
              <a:buNone/>
            </a:pPr>
            <a:r>
              <a:rPr lang="de-DE" sz="2400" dirty="0" smtClean="0"/>
              <a:t>Sie </a:t>
            </a:r>
            <a:r>
              <a:rPr lang="de-DE" sz="2400" dirty="0"/>
              <a:t>sollen Gutes tun, reich werden an guten Werken, freigebig sein, bereit, mit anderen zu </a:t>
            </a:r>
            <a:r>
              <a:rPr lang="de-DE" sz="2400" dirty="0" smtClean="0"/>
              <a:t>teilen,</a:t>
            </a:r>
            <a:r>
              <a:rPr lang="de-DE" sz="2400" dirty="0"/>
              <a:t> damit sie das ewige Leben ergreifen und so für sich selbst eine gute Grundlage für die Zukunft sammeln.</a:t>
            </a:r>
          </a:p>
        </p:txBody>
      </p:sp>
    </p:spTree>
    <p:extLst>
      <p:ext uri="{BB962C8B-B14F-4D97-AF65-F5344CB8AC3E}">
        <p14:creationId xmlns:p14="http://schemas.microsoft.com/office/powerpoint/2010/main" val="2808913194"/>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Persönliche Besinnung &amp; Gebetsdienst</a:t>
            </a:r>
            <a:endParaRPr lang="de-DE" b="1" dirty="0"/>
          </a:p>
        </p:txBody>
      </p:sp>
      <p:sp>
        <p:nvSpPr>
          <p:cNvPr id="3" name="Inhaltsplatzhalter 2"/>
          <p:cNvSpPr>
            <a:spLocks noGrp="1"/>
          </p:cNvSpPr>
          <p:nvPr>
            <p:ph idx="1"/>
          </p:nvPr>
        </p:nvSpPr>
        <p:spPr/>
        <p:txBody>
          <a:bodyPr>
            <a:noAutofit/>
          </a:bodyPr>
          <a:lstStyle/>
          <a:p>
            <a:r>
              <a:rPr lang="de-DE" sz="2400" dirty="0" smtClean="0"/>
              <a:t>Was hat der Heilige Geist heute zu DIR geredet?</a:t>
            </a:r>
          </a:p>
          <a:p>
            <a:r>
              <a:rPr lang="de-DE" sz="2400" dirty="0" smtClean="0"/>
              <a:t>Wie wirst Du damit umgehen?</a:t>
            </a:r>
          </a:p>
          <a:p>
            <a:pPr marL="0" indent="0">
              <a:buNone/>
            </a:pPr>
            <a:endParaRPr lang="de-DE" sz="2400" dirty="0"/>
          </a:p>
          <a:p>
            <a:r>
              <a:rPr lang="de-DE" sz="2400" dirty="0" smtClean="0"/>
              <a:t>Wenn Du ein kurzes Segnungsgebet wünschst,</a:t>
            </a:r>
          </a:p>
          <a:p>
            <a:pPr marL="0" indent="0">
              <a:buNone/>
            </a:pPr>
            <a:r>
              <a:rPr lang="de-DE" sz="2400" dirty="0" smtClean="0"/>
              <a:t>      dann komme dazu jetzt einfach nach vorne!</a:t>
            </a:r>
          </a:p>
          <a:p>
            <a:pPr marL="0" indent="0">
              <a:buNone/>
            </a:pPr>
            <a:endParaRPr lang="de-DE" sz="2400" dirty="0"/>
          </a:p>
          <a:p>
            <a:pPr marL="0" indent="0">
              <a:buNone/>
            </a:pPr>
            <a:r>
              <a:rPr lang="de-DE" sz="2400" dirty="0" smtClean="0"/>
              <a:t>Du kannst auch nach dem Gottesdienst unsere Mitarbeiter </a:t>
            </a:r>
          </a:p>
          <a:p>
            <a:pPr marL="0" indent="0">
              <a:buNone/>
            </a:pPr>
            <a:r>
              <a:rPr lang="de-DE" sz="2400" dirty="0" smtClean="0"/>
              <a:t>bezüglich eines Gesprächs mit Gebet ansprechen.</a:t>
            </a:r>
            <a:endParaRPr lang="de-DE" sz="2400" dirty="0"/>
          </a:p>
        </p:txBody>
      </p:sp>
    </p:spTree>
    <p:extLst>
      <p:ext uri="{BB962C8B-B14F-4D97-AF65-F5344CB8AC3E}">
        <p14:creationId xmlns:p14="http://schemas.microsoft.com/office/powerpoint/2010/main" val="3444114231"/>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914525" y="714375"/>
            <a:ext cx="8362950" cy="5429250"/>
          </a:xfrm>
          <a:prstGeom prst="rect">
            <a:avLst/>
          </a:prstGeom>
        </p:spPr>
      </p:pic>
    </p:spTree>
    <p:extLst>
      <p:ext uri="{BB962C8B-B14F-4D97-AF65-F5344CB8AC3E}">
        <p14:creationId xmlns:p14="http://schemas.microsoft.com/office/powerpoint/2010/main" val="1601811213"/>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7611" y="1959674"/>
            <a:ext cx="8911687" cy="2930733"/>
          </a:xfrm>
        </p:spPr>
        <p:txBody>
          <a:bodyPr>
            <a:noAutofit/>
          </a:bodyPr>
          <a:lstStyle/>
          <a:p>
            <a:r>
              <a:rPr lang="de-DE" sz="7200" b="1" dirty="0" smtClean="0"/>
              <a:t>Richie Rich</a:t>
            </a:r>
            <a:endParaRPr lang="de-DE" b="1" dirty="0"/>
          </a:p>
        </p:txBody>
      </p:sp>
    </p:spTree>
    <p:extLst>
      <p:ext uri="{BB962C8B-B14F-4D97-AF65-F5344CB8AC3E}">
        <p14:creationId xmlns:p14="http://schemas.microsoft.com/office/powerpoint/2010/main" val="3317439704"/>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Drei </a:t>
            </a:r>
            <a:r>
              <a:rPr lang="de-DE" b="1" dirty="0" smtClean="0"/>
              <a:t>Fragen als Hilfe uns das Nachdenken zu erleichtern.</a:t>
            </a:r>
            <a:endParaRPr lang="de-DE" b="1" dirty="0"/>
          </a:p>
        </p:txBody>
      </p:sp>
      <p:sp>
        <p:nvSpPr>
          <p:cNvPr id="3" name="Inhaltsplatzhalter 2"/>
          <p:cNvSpPr>
            <a:spLocks noGrp="1"/>
          </p:cNvSpPr>
          <p:nvPr>
            <p:ph idx="1"/>
          </p:nvPr>
        </p:nvSpPr>
        <p:spPr>
          <a:xfrm>
            <a:off x="2592925" y="2525485"/>
            <a:ext cx="8915400" cy="3777622"/>
          </a:xfrm>
        </p:spPr>
        <p:txBody>
          <a:bodyPr>
            <a:normAutofit/>
          </a:bodyPr>
          <a:lstStyle/>
          <a:p>
            <a:pPr marL="0" indent="0">
              <a:buNone/>
            </a:pPr>
            <a:r>
              <a:rPr lang="de-DE" sz="2400" dirty="0" smtClean="0"/>
              <a:t>1. </a:t>
            </a:r>
            <a:r>
              <a:rPr lang="de-DE" sz="2400" dirty="0" smtClean="0"/>
              <a:t>Wie viele sind so richtig reich? </a:t>
            </a:r>
            <a:endParaRPr lang="de-DE" sz="2400" dirty="0" smtClean="0"/>
          </a:p>
          <a:p>
            <a:pPr marL="0" indent="0">
              <a:buNone/>
            </a:pPr>
            <a:r>
              <a:rPr lang="de-DE" sz="2400" dirty="0" smtClean="0"/>
              <a:t>2. </a:t>
            </a:r>
            <a:r>
              <a:rPr lang="de-DE" sz="2400" dirty="0" smtClean="0"/>
              <a:t>Wie viele sind so richtig arm?</a:t>
            </a:r>
            <a:endParaRPr lang="de-DE" sz="2400" dirty="0" smtClean="0"/>
          </a:p>
          <a:p>
            <a:pPr marL="0" indent="0">
              <a:buNone/>
            </a:pPr>
            <a:r>
              <a:rPr lang="de-DE" sz="2400" dirty="0" smtClean="0"/>
              <a:t>3. </a:t>
            </a:r>
            <a:r>
              <a:rPr lang="de-DE" sz="2400" dirty="0" smtClean="0"/>
              <a:t>Wo stehen Aussagen über arm und reich in der Bibel?</a:t>
            </a:r>
            <a:endParaRPr lang="de-DE" sz="2400" dirty="0" smtClean="0"/>
          </a:p>
        </p:txBody>
      </p:sp>
    </p:spTree>
    <p:extLst>
      <p:ext uri="{BB962C8B-B14F-4D97-AF65-F5344CB8AC3E}">
        <p14:creationId xmlns:p14="http://schemas.microsoft.com/office/powerpoint/2010/main" val="916384852"/>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6" y="624110"/>
            <a:ext cx="2795502" cy="1280890"/>
          </a:xfrm>
        </p:spPr>
        <p:txBody>
          <a:bodyPr>
            <a:noAutofit/>
          </a:bodyPr>
          <a:lstStyle/>
          <a:p>
            <a:r>
              <a:rPr lang="de-DE" sz="2200" dirty="0"/>
              <a:t>The total </a:t>
            </a:r>
            <a:r>
              <a:rPr lang="de-DE" sz="2200" dirty="0" err="1"/>
              <a:t>amount</a:t>
            </a:r>
            <a:r>
              <a:rPr lang="de-DE" sz="2200" dirty="0"/>
              <a:t> </a:t>
            </a:r>
            <a:r>
              <a:rPr lang="de-DE" sz="2200" dirty="0" err="1"/>
              <a:t>of</a:t>
            </a:r>
            <a:r>
              <a:rPr lang="de-DE" sz="2200" dirty="0"/>
              <a:t> </a:t>
            </a:r>
            <a:r>
              <a:rPr lang="de-DE" sz="2200" dirty="0" err="1"/>
              <a:t>financial</a:t>
            </a:r>
            <a:r>
              <a:rPr lang="de-DE" sz="2200" dirty="0"/>
              <a:t> </a:t>
            </a:r>
            <a:r>
              <a:rPr lang="de-DE" sz="2200" dirty="0" err="1"/>
              <a:t>wealth</a:t>
            </a:r>
            <a:r>
              <a:rPr lang="de-DE" sz="2200" dirty="0"/>
              <a:t> in </a:t>
            </a:r>
            <a:r>
              <a:rPr lang="de-DE" sz="2200" dirty="0" err="1"/>
              <a:t>the</a:t>
            </a:r>
            <a:r>
              <a:rPr lang="de-DE" sz="2200" dirty="0"/>
              <a:t> </a:t>
            </a:r>
            <a:r>
              <a:rPr lang="de-DE" sz="2200" dirty="0" err="1"/>
              <a:t>world</a:t>
            </a:r>
            <a:r>
              <a:rPr lang="de-DE" sz="2200" dirty="0"/>
              <a:t> </a:t>
            </a:r>
            <a:r>
              <a:rPr lang="de-DE" sz="2200" dirty="0" err="1"/>
              <a:t>is</a:t>
            </a:r>
            <a:r>
              <a:rPr lang="de-DE" sz="2200" dirty="0"/>
              <a:t> </a:t>
            </a:r>
            <a:r>
              <a:rPr lang="de-DE" sz="2200" dirty="0" err="1"/>
              <a:t>set</a:t>
            </a:r>
            <a:r>
              <a:rPr lang="de-DE" sz="2200" dirty="0"/>
              <a:t> </a:t>
            </a:r>
            <a:r>
              <a:rPr lang="de-DE" sz="2200" dirty="0" err="1"/>
              <a:t>to</a:t>
            </a:r>
            <a:r>
              <a:rPr lang="de-DE" sz="2200" dirty="0"/>
              <a:t> </a:t>
            </a:r>
            <a:r>
              <a:rPr lang="de-DE" sz="2200" dirty="0" err="1"/>
              <a:t>grow</a:t>
            </a:r>
            <a:r>
              <a:rPr lang="de-DE" sz="2200" dirty="0"/>
              <a:t> </a:t>
            </a:r>
            <a:r>
              <a:rPr lang="de-DE" sz="2200" dirty="0" err="1"/>
              <a:t>by</a:t>
            </a:r>
            <a:r>
              <a:rPr lang="de-DE" sz="2200" dirty="0"/>
              <a:t> $65 </a:t>
            </a:r>
            <a:r>
              <a:rPr lang="de-DE" sz="2200" dirty="0" err="1"/>
              <a:t>trillion</a:t>
            </a:r>
            <a:r>
              <a:rPr lang="de-DE" sz="2200" dirty="0"/>
              <a:t> </a:t>
            </a:r>
            <a:r>
              <a:rPr lang="de-DE" sz="2200" dirty="0" err="1"/>
              <a:t>between</a:t>
            </a:r>
            <a:r>
              <a:rPr lang="de-DE" sz="2200" dirty="0"/>
              <a:t> 2020 </a:t>
            </a:r>
            <a:r>
              <a:rPr lang="de-DE" sz="2200" dirty="0" err="1"/>
              <a:t>and</a:t>
            </a:r>
            <a:r>
              <a:rPr lang="de-DE" sz="2200" dirty="0"/>
              <a:t> 2025. </a:t>
            </a:r>
            <a:r>
              <a:rPr lang="de-DE" sz="2200" dirty="0" err="1"/>
              <a:t>Including</a:t>
            </a:r>
            <a:r>
              <a:rPr lang="de-DE" sz="2200" dirty="0"/>
              <a:t> real </a:t>
            </a:r>
            <a:r>
              <a:rPr lang="de-DE" sz="2200" dirty="0" err="1"/>
              <a:t>assets</a:t>
            </a:r>
            <a:r>
              <a:rPr lang="de-DE" sz="2200" dirty="0"/>
              <a:t>, </a:t>
            </a:r>
            <a:r>
              <a:rPr lang="de-DE" sz="2200" dirty="0" err="1"/>
              <a:t>the</a:t>
            </a:r>
            <a:r>
              <a:rPr lang="de-DE" sz="2200" dirty="0"/>
              <a:t> </a:t>
            </a:r>
            <a:r>
              <a:rPr lang="de-DE" sz="2200" dirty="0" err="1"/>
              <a:t>world's</a:t>
            </a:r>
            <a:r>
              <a:rPr lang="de-DE" sz="2200" dirty="0"/>
              <a:t> total </a:t>
            </a:r>
            <a:r>
              <a:rPr lang="de-DE" sz="2200" dirty="0" err="1"/>
              <a:t>net</a:t>
            </a:r>
            <a:r>
              <a:rPr lang="de-DE" sz="2200" dirty="0"/>
              <a:t> </a:t>
            </a:r>
            <a:r>
              <a:rPr lang="de-DE" sz="2200" dirty="0" err="1"/>
              <a:t>wealth</a:t>
            </a:r>
            <a:r>
              <a:rPr lang="de-DE" sz="2200" dirty="0"/>
              <a:t> will </a:t>
            </a:r>
            <a:r>
              <a:rPr lang="de-DE" sz="2200" dirty="0" err="1"/>
              <a:t>surpass</a:t>
            </a:r>
            <a:r>
              <a:rPr lang="de-DE" sz="2200" dirty="0"/>
              <a:t> </a:t>
            </a:r>
            <a:r>
              <a:rPr lang="de-DE" sz="2200" b="1" dirty="0"/>
              <a:t>$500 </a:t>
            </a:r>
            <a:r>
              <a:rPr lang="de-DE" sz="2200" b="1" dirty="0" err="1"/>
              <a:t>trillion</a:t>
            </a:r>
            <a:r>
              <a:rPr lang="de-DE" sz="2200" dirty="0"/>
              <a:t> </a:t>
            </a:r>
            <a:r>
              <a:rPr lang="de-DE" sz="2200" dirty="0" err="1"/>
              <a:t>sometime</a:t>
            </a:r>
            <a:r>
              <a:rPr lang="de-DE" sz="2200" dirty="0"/>
              <a:t> </a:t>
            </a:r>
            <a:r>
              <a:rPr lang="de-DE" sz="2200" dirty="0" err="1"/>
              <a:t>before</a:t>
            </a:r>
            <a:r>
              <a:rPr lang="de-DE" sz="2200" dirty="0"/>
              <a:t> 2025.</a:t>
            </a:r>
            <a:r>
              <a:rPr lang="de-DE" sz="2200" dirty="0"/>
              <a:t/>
            </a:r>
            <a:br>
              <a:rPr lang="de-DE" sz="2200" dirty="0"/>
            </a:br>
            <a:endParaRPr lang="de-DE" sz="2200" dirty="0"/>
          </a:p>
        </p:txBody>
      </p:sp>
      <p:pic>
        <p:nvPicPr>
          <p:cNvPr id="4" name="Inhaltsplatzhalter 3"/>
          <p:cNvPicPr>
            <a:picLocks noGrp="1" noChangeAspect="1"/>
          </p:cNvPicPr>
          <p:nvPr>
            <p:ph idx="1"/>
          </p:nvPr>
        </p:nvPicPr>
        <p:blipFill>
          <a:blip r:embed="rId2"/>
          <a:stretch>
            <a:fillRect/>
          </a:stretch>
        </p:blipFill>
        <p:spPr>
          <a:xfrm>
            <a:off x="5388427" y="-16329"/>
            <a:ext cx="6874329" cy="6874329"/>
          </a:xfrm>
          <a:prstGeom prst="rect">
            <a:avLst/>
          </a:prstGeom>
        </p:spPr>
      </p:pic>
    </p:spTree>
    <p:extLst>
      <p:ext uri="{BB962C8B-B14F-4D97-AF65-F5344CB8AC3E}">
        <p14:creationId xmlns:p14="http://schemas.microsoft.com/office/powerpoint/2010/main" val="297466518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893532"/>
            <a:ext cx="8911687" cy="1280890"/>
          </a:xfrm>
        </p:spPr>
        <p:txBody>
          <a:bodyPr>
            <a:normAutofit/>
          </a:bodyPr>
          <a:lstStyle/>
          <a:p>
            <a:r>
              <a:rPr lang="de-DE" b="1" dirty="0" smtClean="0"/>
              <a:t>Die Superreichen</a:t>
            </a:r>
            <a:endParaRPr lang="de-DE" b="1" dirty="0"/>
          </a:p>
        </p:txBody>
      </p:sp>
      <p:sp>
        <p:nvSpPr>
          <p:cNvPr id="3" name="Inhaltsplatzhalter 2"/>
          <p:cNvSpPr>
            <a:spLocks noGrp="1"/>
          </p:cNvSpPr>
          <p:nvPr>
            <p:ph idx="1"/>
          </p:nvPr>
        </p:nvSpPr>
        <p:spPr>
          <a:xfrm>
            <a:off x="1559379" y="1910444"/>
            <a:ext cx="9945233" cy="4000778"/>
          </a:xfrm>
        </p:spPr>
        <p:txBody>
          <a:bodyPr>
            <a:normAutofit/>
          </a:bodyPr>
          <a:lstStyle/>
          <a:p>
            <a:pPr marL="0" indent="0">
              <a:buNone/>
            </a:pPr>
            <a:r>
              <a:rPr lang="de-DE" sz="2400" b="1" dirty="0" err="1"/>
              <a:t>How</a:t>
            </a:r>
            <a:r>
              <a:rPr lang="de-DE" sz="2400" b="1" dirty="0"/>
              <a:t> </a:t>
            </a:r>
            <a:r>
              <a:rPr lang="de-DE" sz="2400" b="1" dirty="0" err="1"/>
              <a:t>much</a:t>
            </a:r>
            <a:r>
              <a:rPr lang="de-DE" sz="2400" b="1" dirty="0"/>
              <a:t> </a:t>
            </a:r>
            <a:r>
              <a:rPr lang="de-DE" sz="2400" b="1" dirty="0" err="1"/>
              <a:t>of</a:t>
            </a:r>
            <a:r>
              <a:rPr lang="de-DE" sz="2400" b="1" dirty="0"/>
              <a:t> </a:t>
            </a:r>
            <a:r>
              <a:rPr lang="de-DE" sz="2400" b="1" dirty="0" err="1"/>
              <a:t>the</a:t>
            </a:r>
            <a:r>
              <a:rPr lang="de-DE" sz="2400" b="1" dirty="0"/>
              <a:t> </a:t>
            </a:r>
            <a:r>
              <a:rPr lang="de-DE" sz="2400" b="1" dirty="0" err="1"/>
              <a:t>world's</a:t>
            </a:r>
            <a:r>
              <a:rPr lang="de-DE" sz="2400" b="1" dirty="0"/>
              <a:t> </a:t>
            </a:r>
            <a:r>
              <a:rPr lang="de-DE" sz="2400" b="1" dirty="0" err="1"/>
              <a:t>wealth</a:t>
            </a:r>
            <a:r>
              <a:rPr lang="de-DE" sz="2400" b="1" dirty="0"/>
              <a:t> do </a:t>
            </a:r>
            <a:r>
              <a:rPr lang="de-DE" sz="2400" b="1" dirty="0" err="1"/>
              <a:t>the</a:t>
            </a:r>
            <a:r>
              <a:rPr lang="de-DE" sz="2400" b="1" dirty="0"/>
              <a:t> </a:t>
            </a:r>
            <a:r>
              <a:rPr lang="de-DE" sz="2400" b="1" dirty="0" err="1"/>
              <a:t>rich</a:t>
            </a:r>
            <a:r>
              <a:rPr lang="de-DE" sz="2400" b="1" dirty="0"/>
              <a:t> </a:t>
            </a:r>
            <a:r>
              <a:rPr lang="de-DE" sz="2400" b="1" dirty="0" err="1"/>
              <a:t>own</a:t>
            </a:r>
            <a:r>
              <a:rPr lang="de-DE" sz="2400" b="1" dirty="0"/>
              <a:t>? </a:t>
            </a:r>
            <a:endParaRPr lang="de-DE" sz="2400" b="1" dirty="0" smtClean="0"/>
          </a:p>
          <a:p>
            <a:pPr marL="0" indent="0">
              <a:buNone/>
            </a:pPr>
            <a:r>
              <a:rPr lang="de-DE" sz="2400" dirty="0" smtClean="0"/>
              <a:t>As </a:t>
            </a:r>
            <a:r>
              <a:rPr lang="de-DE" sz="2400" dirty="0" err="1"/>
              <a:t>Credit</a:t>
            </a:r>
            <a:r>
              <a:rPr lang="de-DE" sz="2400" dirty="0"/>
              <a:t> Suisse </a:t>
            </a:r>
            <a:r>
              <a:rPr lang="de-DE" sz="2400" dirty="0" err="1"/>
              <a:t>puts</a:t>
            </a:r>
            <a:r>
              <a:rPr lang="de-DE" sz="2400" dirty="0"/>
              <a:t> </a:t>
            </a:r>
            <a:r>
              <a:rPr lang="de-DE" sz="2400" dirty="0" err="1"/>
              <a:t>it</a:t>
            </a:r>
            <a:r>
              <a:rPr lang="de-DE" sz="2400" dirty="0"/>
              <a:t>, "</a:t>
            </a:r>
            <a:r>
              <a:rPr lang="de-DE" sz="2400" dirty="0" err="1"/>
              <a:t>While</a:t>
            </a:r>
            <a:r>
              <a:rPr lang="de-DE" sz="2400" dirty="0"/>
              <a:t> </a:t>
            </a:r>
            <a:r>
              <a:rPr lang="de-DE" sz="2400" dirty="0" err="1"/>
              <a:t>the</a:t>
            </a:r>
            <a:r>
              <a:rPr lang="de-DE" sz="2400" dirty="0"/>
              <a:t> </a:t>
            </a:r>
            <a:r>
              <a:rPr lang="de-DE" sz="2400" dirty="0" err="1"/>
              <a:t>bottom</a:t>
            </a:r>
            <a:r>
              <a:rPr lang="de-DE" sz="2400" dirty="0"/>
              <a:t> half </a:t>
            </a:r>
            <a:r>
              <a:rPr lang="de-DE" sz="2400" dirty="0" err="1"/>
              <a:t>of</a:t>
            </a:r>
            <a:r>
              <a:rPr lang="de-DE" sz="2400" dirty="0"/>
              <a:t> </a:t>
            </a:r>
            <a:r>
              <a:rPr lang="de-DE" sz="2400" dirty="0" err="1"/>
              <a:t>adults</a:t>
            </a:r>
            <a:r>
              <a:rPr lang="de-DE" sz="2400" dirty="0"/>
              <a:t> </a:t>
            </a:r>
            <a:r>
              <a:rPr lang="de-DE" sz="2400" dirty="0" err="1"/>
              <a:t>collectively</a:t>
            </a:r>
            <a:r>
              <a:rPr lang="de-DE" sz="2400" dirty="0"/>
              <a:t> </a:t>
            </a:r>
            <a:r>
              <a:rPr lang="de-DE" sz="2400" dirty="0" err="1"/>
              <a:t>owns</a:t>
            </a:r>
            <a:r>
              <a:rPr lang="de-DE" sz="2400" dirty="0"/>
              <a:t> </a:t>
            </a:r>
            <a:r>
              <a:rPr lang="de-DE" sz="2400" dirty="0" err="1"/>
              <a:t>less</a:t>
            </a:r>
            <a:r>
              <a:rPr lang="de-DE" sz="2400" dirty="0"/>
              <a:t> </a:t>
            </a:r>
            <a:r>
              <a:rPr lang="de-DE" sz="2400" dirty="0" err="1"/>
              <a:t>than</a:t>
            </a:r>
            <a:r>
              <a:rPr lang="de-DE" sz="2400" dirty="0"/>
              <a:t> 1 </a:t>
            </a:r>
            <a:r>
              <a:rPr lang="de-DE" sz="2400" dirty="0" err="1"/>
              <a:t>percent</a:t>
            </a:r>
            <a:r>
              <a:rPr lang="de-DE" sz="2400" dirty="0"/>
              <a:t> </a:t>
            </a:r>
            <a:r>
              <a:rPr lang="de-DE" sz="2400" dirty="0" err="1"/>
              <a:t>of</a:t>
            </a:r>
            <a:r>
              <a:rPr lang="de-DE" sz="2400" dirty="0"/>
              <a:t> total </a:t>
            </a:r>
            <a:r>
              <a:rPr lang="de-DE" sz="2400" dirty="0" err="1"/>
              <a:t>wealth</a:t>
            </a:r>
            <a:r>
              <a:rPr lang="de-DE" sz="2400" dirty="0"/>
              <a:t>, </a:t>
            </a:r>
            <a:r>
              <a:rPr lang="de-DE" sz="2400" dirty="0" err="1"/>
              <a:t>the</a:t>
            </a:r>
            <a:r>
              <a:rPr lang="de-DE" sz="2400" dirty="0"/>
              <a:t> </a:t>
            </a:r>
            <a:r>
              <a:rPr lang="de-DE" sz="2400" dirty="0" err="1"/>
              <a:t>richest</a:t>
            </a:r>
            <a:r>
              <a:rPr lang="de-DE" sz="2400" dirty="0"/>
              <a:t> </a:t>
            </a:r>
            <a:r>
              <a:rPr lang="de-DE" sz="2400" dirty="0" err="1"/>
              <a:t>decile</a:t>
            </a:r>
            <a:r>
              <a:rPr lang="de-DE" sz="2400" dirty="0"/>
              <a:t> (top 10 </a:t>
            </a:r>
            <a:r>
              <a:rPr lang="de-DE" sz="2400" dirty="0" err="1"/>
              <a:t>percent</a:t>
            </a:r>
            <a:r>
              <a:rPr lang="de-DE" sz="2400" dirty="0"/>
              <a:t> </a:t>
            </a:r>
            <a:r>
              <a:rPr lang="de-DE" sz="2400" dirty="0" err="1"/>
              <a:t>of</a:t>
            </a:r>
            <a:r>
              <a:rPr lang="de-DE" sz="2400" dirty="0"/>
              <a:t> </a:t>
            </a:r>
            <a:r>
              <a:rPr lang="de-DE" sz="2400" dirty="0" err="1"/>
              <a:t>adults</a:t>
            </a:r>
            <a:r>
              <a:rPr lang="de-DE" sz="2400" dirty="0"/>
              <a:t>) </a:t>
            </a:r>
            <a:r>
              <a:rPr lang="de-DE" sz="2400" dirty="0" err="1"/>
              <a:t>owns</a:t>
            </a:r>
            <a:r>
              <a:rPr lang="de-DE" sz="2400" dirty="0"/>
              <a:t> 85 </a:t>
            </a:r>
            <a:r>
              <a:rPr lang="de-DE" sz="2400" dirty="0" err="1"/>
              <a:t>percent</a:t>
            </a:r>
            <a:r>
              <a:rPr lang="de-DE" sz="2400" dirty="0"/>
              <a:t> </a:t>
            </a:r>
            <a:r>
              <a:rPr lang="de-DE" sz="2400" dirty="0" err="1"/>
              <a:t>of</a:t>
            </a:r>
            <a:r>
              <a:rPr lang="de-DE" sz="2400" dirty="0"/>
              <a:t> global </a:t>
            </a:r>
            <a:r>
              <a:rPr lang="de-DE" sz="2400" dirty="0" err="1"/>
              <a:t>wealth</a:t>
            </a:r>
            <a:r>
              <a:rPr lang="de-DE" sz="2400" dirty="0"/>
              <a:t>, </a:t>
            </a:r>
            <a:r>
              <a:rPr lang="de-DE" sz="2400" dirty="0" err="1"/>
              <a:t>and</a:t>
            </a:r>
            <a:r>
              <a:rPr lang="de-DE" sz="2400" dirty="0"/>
              <a:t> </a:t>
            </a:r>
            <a:r>
              <a:rPr lang="de-DE" sz="2400" dirty="0" err="1"/>
              <a:t>the</a:t>
            </a:r>
            <a:r>
              <a:rPr lang="de-DE" sz="2400" dirty="0"/>
              <a:t> top </a:t>
            </a:r>
            <a:r>
              <a:rPr lang="de-DE" sz="2400" dirty="0" err="1"/>
              <a:t>percentile</a:t>
            </a:r>
            <a:r>
              <a:rPr lang="de-DE" sz="2400" dirty="0"/>
              <a:t> </a:t>
            </a:r>
            <a:r>
              <a:rPr lang="de-DE" sz="2400" dirty="0" err="1"/>
              <a:t>alone</a:t>
            </a:r>
            <a:r>
              <a:rPr lang="de-DE" sz="2400" dirty="0"/>
              <a:t> </a:t>
            </a:r>
            <a:r>
              <a:rPr lang="de-DE" sz="2400" dirty="0" err="1"/>
              <a:t>accounts</a:t>
            </a:r>
            <a:r>
              <a:rPr lang="de-DE" sz="2400" dirty="0"/>
              <a:t> </a:t>
            </a:r>
            <a:r>
              <a:rPr lang="de-DE" sz="2400" dirty="0" err="1"/>
              <a:t>for</a:t>
            </a:r>
            <a:r>
              <a:rPr lang="de-DE" sz="2400" dirty="0"/>
              <a:t> </a:t>
            </a:r>
            <a:r>
              <a:rPr lang="de-DE" sz="2400" dirty="0" err="1"/>
              <a:t>almost</a:t>
            </a:r>
            <a:r>
              <a:rPr lang="de-DE" sz="2400" dirty="0"/>
              <a:t> half </a:t>
            </a:r>
            <a:r>
              <a:rPr lang="de-DE" sz="2400" dirty="0" err="1"/>
              <a:t>of</a:t>
            </a:r>
            <a:r>
              <a:rPr lang="de-DE" sz="2400" dirty="0"/>
              <a:t> all </a:t>
            </a:r>
            <a:r>
              <a:rPr lang="de-DE" sz="2400" dirty="0" err="1"/>
              <a:t>household</a:t>
            </a:r>
            <a:r>
              <a:rPr lang="de-DE" sz="2400" dirty="0"/>
              <a:t> </a:t>
            </a:r>
            <a:r>
              <a:rPr lang="de-DE" sz="2400" dirty="0" err="1"/>
              <a:t>wealth</a:t>
            </a:r>
            <a:r>
              <a:rPr lang="de-DE" sz="2400" dirty="0"/>
              <a:t> (47 </a:t>
            </a:r>
            <a:r>
              <a:rPr lang="de-DE" sz="2400" dirty="0" err="1"/>
              <a:t>percent</a:t>
            </a:r>
            <a:r>
              <a:rPr lang="de-DE" sz="2400" dirty="0"/>
              <a:t>)." </a:t>
            </a:r>
            <a:endParaRPr lang="de-DE" sz="2400" dirty="0" smtClean="0"/>
          </a:p>
          <a:p>
            <a:pPr marL="0" indent="0">
              <a:buNone/>
            </a:pPr>
            <a:r>
              <a:rPr lang="de-DE" sz="2400" b="1" dirty="0" smtClean="0"/>
              <a:t>Das reichste Prozent der Menschheit besitzt 47% aller Habe!</a:t>
            </a:r>
          </a:p>
          <a:p>
            <a:pPr marL="0" indent="0">
              <a:buNone/>
            </a:pPr>
            <a:r>
              <a:rPr lang="de-DE" sz="2400" b="1" dirty="0" smtClean="0"/>
              <a:t>Die Wohlhabendsten 10% halten 85% allen Besitzes der Welt!</a:t>
            </a:r>
          </a:p>
          <a:p>
            <a:pPr marL="0" indent="0">
              <a:buNone/>
            </a:pPr>
            <a:r>
              <a:rPr lang="de-DE" sz="2400" b="1" dirty="0"/>
              <a:t>50% </a:t>
            </a:r>
            <a:r>
              <a:rPr lang="de-DE" sz="2400" b="1" dirty="0" smtClean="0"/>
              <a:t>der Menschheit </a:t>
            </a:r>
            <a:r>
              <a:rPr lang="de-DE" sz="2400" b="1" dirty="0"/>
              <a:t>besitzt zusammen weniger als 1% aller Habe!</a:t>
            </a:r>
          </a:p>
          <a:p>
            <a:pPr marL="0" indent="0">
              <a:buNone/>
            </a:pPr>
            <a:endParaRPr lang="de-DE" sz="2400" b="1" dirty="0"/>
          </a:p>
        </p:txBody>
      </p:sp>
    </p:spTree>
    <p:extLst>
      <p:ext uri="{BB962C8B-B14F-4D97-AF65-F5344CB8AC3E}">
        <p14:creationId xmlns:p14="http://schemas.microsoft.com/office/powerpoint/2010/main" val="79861233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Wie hoch ist die Vermögensungleichheit in Deutschland?</a:t>
            </a:r>
            <a:endParaRPr lang="de-DE" dirty="0"/>
          </a:p>
        </p:txBody>
      </p:sp>
      <p:sp>
        <p:nvSpPr>
          <p:cNvPr id="3" name="Inhaltsplatzhalter 2"/>
          <p:cNvSpPr>
            <a:spLocks noGrp="1"/>
          </p:cNvSpPr>
          <p:nvPr>
            <p:ph idx="1"/>
          </p:nvPr>
        </p:nvSpPr>
        <p:spPr/>
        <p:txBody>
          <a:bodyPr/>
          <a:lstStyle/>
          <a:p>
            <a:r>
              <a:rPr lang="de-DE" sz="2000" dirty="0" smtClean="0"/>
              <a:t>Das </a:t>
            </a:r>
            <a:r>
              <a:rPr lang="de-DE" sz="2000" dirty="0"/>
              <a:t>oberste Prozent hielt rund 18 Prozent des gesamten Vermögens – so viel wie die ärmsten 75 Prozent der erwachsenen Bevölkerung zusammen. </a:t>
            </a:r>
            <a:endParaRPr lang="de-DE" sz="2000" dirty="0" smtClean="0"/>
          </a:p>
          <a:p>
            <a:r>
              <a:rPr lang="de-DE" sz="2000" dirty="0" smtClean="0"/>
              <a:t>Nach </a:t>
            </a:r>
            <a:r>
              <a:rPr lang="de-DE" sz="2000" dirty="0"/>
              <a:t>Angaben des DIW gehört Deutschland innerhalb des Euroraums zu den Staaten mit der höchsten Vermögensungleichheit. </a:t>
            </a:r>
            <a:endParaRPr lang="de-DE" sz="2000" dirty="0" smtClean="0"/>
          </a:p>
          <a:p>
            <a:r>
              <a:rPr lang="de-DE" sz="2000" dirty="0"/>
              <a:t>Im Jahr 2018 waren in Deutschland 18,7 Prozent der Menschen von Armut oder sozialer Ausgrenzung betroffen.</a:t>
            </a:r>
            <a:br>
              <a:rPr lang="de-DE" sz="2000" dirty="0"/>
            </a:br>
            <a:endParaRPr lang="de-DE" sz="2000" dirty="0"/>
          </a:p>
          <a:p>
            <a:endParaRPr lang="de-DE" dirty="0"/>
          </a:p>
        </p:txBody>
      </p:sp>
    </p:spTree>
    <p:extLst>
      <p:ext uri="{BB962C8B-B14F-4D97-AF65-F5344CB8AC3E}">
        <p14:creationId xmlns:p14="http://schemas.microsoft.com/office/powerpoint/2010/main" val="1996910680"/>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59478" y="836381"/>
            <a:ext cx="9573177" cy="1280890"/>
          </a:xfrm>
        </p:spPr>
        <p:txBody>
          <a:bodyPr>
            <a:noAutofit/>
          </a:bodyPr>
          <a:lstStyle/>
          <a:p>
            <a:r>
              <a:rPr lang="de-DE" sz="2800" b="1" dirty="0"/>
              <a:t>Handelt allen Menschen gegenüber so, </a:t>
            </a:r>
            <a:r>
              <a:rPr lang="de-DE" sz="2800" b="1" dirty="0" smtClean="0"/>
              <a:t/>
            </a:r>
            <a:br>
              <a:rPr lang="de-DE" sz="2800" b="1" dirty="0" smtClean="0"/>
            </a:br>
            <a:r>
              <a:rPr lang="de-DE" sz="2800" b="1" dirty="0" smtClean="0"/>
              <a:t>wie </a:t>
            </a:r>
            <a:r>
              <a:rPr lang="de-DE" sz="2800" b="1" dirty="0"/>
              <a:t>ihr es von ihnen euch gegenüber erwartet</a:t>
            </a:r>
            <a:r>
              <a:rPr lang="de-DE" sz="2800" dirty="0" smtClean="0"/>
              <a:t>.</a:t>
            </a:r>
            <a:br>
              <a:rPr lang="de-DE" sz="2800" dirty="0" smtClean="0"/>
            </a:br>
            <a:r>
              <a:rPr lang="de-DE" sz="2800" dirty="0" smtClean="0"/>
              <a:t>															</a:t>
            </a:r>
            <a:r>
              <a:rPr lang="de-DE" sz="2800" dirty="0" smtClean="0"/>
              <a:t>Jesus Christus</a:t>
            </a:r>
            <a:endParaRPr lang="de-DE" sz="2800" dirty="0"/>
          </a:p>
        </p:txBody>
      </p:sp>
      <p:sp>
        <p:nvSpPr>
          <p:cNvPr id="3" name="Inhaltsplatzhalter 2"/>
          <p:cNvSpPr>
            <a:spLocks noGrp="1"/>
          </p:cNvSpPr>
          <p:nvPr>
            <p:ph idx="1"/>
          </p:nvPr>
        </p:nvSpPr>
        <p:spPr>
          <a:xfrm>
            <a:off x="2589212" y="2212522"/>
            <a:ext cx="8915400" cy="3698700"/>
          </a:xfrm>
        </p:spPr>
        <p:txBody>
          <a:bodyPr>
            <a:normAutofit/>
          </a:bodyPr>
          <a:lstStyle/>
          <a:p>
            <a:pPr marL="0" indent="0">
              <a:buNone/>
            </a:pPr>
            <a:r>
              <a:rPr lang="de-DE" sz="2400" dirty="0"/>
              <a:t>Insgesamt lebten 2013 weltweit 769 Millionen Menschen von weniger als 1,90 Dollar pro Tag und damit in absoluter Armut, was 10,7 % der Weltbevölkerung waren. </a:t>
            </a:r>
            <a:endParaRPr lang="de-DE" sz="2400" dirty="0" smtClean="0"/>
          </a:p>
          <a:p>
            <a:pPr marL="0" indent="0">
              <a:buNone/>
            </a:pPr>
            <a:r>
              <a:rPr lang="de-DE" sz="2400" dirty="0" smtClean="0"/>
              <a:t>Von </a:t>
            </a:r>
            <a:r>
              <a:rPr lang="de-DE" sz="2400" dirty="0"/>
              <a:t>weniger als 3,20 Dollar </a:t>
            </a:r>
            <a:r>
              <a:rPr lang="de-DE" sz="2400" dirty="0" smtClean="0"/>
              <a:t>täglich lebten 2,03 </a:t>
            </a:r>
            <a:r>
              <a:rPr lang="de-DE" sz="2400" dirty="0"/>
              <a:t>Mrd. = 28,3 % der </a:t>
            </a:r>
            <a:r>
              <a:rPr lang="de-DE" sz="2400" dirty="0" smtClean="0"/>
              <a:t>Weltbevölkerung. </a:t>
            </a:r>
            <a:endParaRPr lang="de-DE" sz="2400" b="1" dirty="0"/>
          </a:p>
        </p:txBody>
      </p:sp>
    </p:spTree>
    <p:extLst>
      <p:ext uri="{BB962C8B-B14F-4D97-AF65-F5344CB8AC3E}">
        <p14:creationId xmlns:p14="http://schemas.microsoft.com/office/powerpoint/2010/main" val="243569464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4556" y="775853"/>
            <a:ext cx="10086812" cy="1280890"/>
          </a:xfrm>
        </p:spPr>
        <p:txBody>
          <a:bodyPr>
            <a:normAutofit/>
          </a:bodyPr>
          <a:lstStyle/>
          <a:p>
            <a:r>
              <a:rPr lang="de-DE" b="1" dirty="0"/>
              <a:t>Was ist das ärmste Land der Welt?</a:t>
            </a:r>
            <a:endParaRPr lang="de-DE" b="1" dirty="0"/>
          </a:p>
        </p:txBody>
      </p:sp>
      <p:sp>
        <p:nvSpPr>
          <p:cNvPr id="3" name="Inhaltsplatzhalter 2"/>
          <p:cNvSpPr>
            <a:spLocks noGrp="1"/>
          </p:cNvSpPr>
          <p:nvPr>
            <p:ph idx="1"/>
          </p:nvPr>
        </p:nvSpPr>
        <p:spPr>
          <a:xfrm>
            <a:off x="1964556" y="1567988"/>
            <a:ext cx="9058971" cy="4637971"/>
          </a:xfrm>
        </p:spPr>
        <p:txBody>
          <a:bodyPr>
            <a:noAutofit/>
          </a:bodyPr>
          <a:lstStyle/>
          <a:p>
            <a:pPr marL="0" indent="0">
              <a:buNone/>
            </a:pPr>
            <a:r>
              <a:rPr lang="de-DE" sz="2400" dirty="0" smtClean="0"/>
              <a:t>Platz </a:t>
            </a:r>
            <a:r>
              <a:rPr lang="de-DE" sz="2400" dirty="0"/>
              <a:t>1 – Burundi, Afrika Das ärmste Land der Welt ist Burundi. Hier kommt auf jeden Einwohner ein BIP von lediglich 269,83 Dollar.</a:t>
            </a:r>
          </a:p>
          <a:p>
            <a:pPr marL="0" indent="0">
              <a:buNone/>
            </a:pPr>
            <a:r>
              <a:rPr lang="de-DE" sz="2400" dirty="0" smtClean="0"/>
              <a:t>– </a:t>
            </a:r>
            <a:r>
              <a:rPr lang="de-DE" sz="2400" dirty="0" err="1"/>
              <a:t>Südsudan</a:t>
            </a:r>
            <a:r>
              <a:rPr lang="de-DE" sz="2400" dirty="0"/>
              <a:t>. 368,84 US-Dollar.</a:t>
            </a:r>
            <a:br>
              <a:rPr lang="de-DE" sz="2400" dirty="0"/>
            </a:br>
            <a:r>
              <a:rPr lang="de-DE" sz="2400" dirty="0"/>
              <a:t>– Malawi. 377,72 US-Dollar.</a:t>
            </a:r>
            <a:br>
              <a:rPr lang="de-DE" sz="2400" dirty="0"/>
            </a:br>
            <a:r>
              <a:rPr lang="de-DE" sz="2400" dirty="0"/>
              <a:t>– Zentralafrikanische Republik. 479,86 US-Dollar.</a:t>
            </a:r>
            <a:br>
              <a:rPr lang="de-DE" sz="2400" dirty="0"/>
            </a:br>
            <a:r>
              <a:rPr lang="de-DE" sz="2400" dirty="0"/>
              <a:t>– Mosambik. 487,69 US-Dollar.</a:t>
            </a:r>
            <a:br>
              <a:rPr lang="de-DE" sz="2400" dirty="0"/>
            </a:br>
            <a:r>
              <a:rPr lang="de-DE" sz="2400" dirty="0"/>
              <a:t>– Afghanistan. 507,29 US-Dollar.</a:t>
            </a:r>
            <a:br>
              <a:rPr lang="de-DE" sz="2400" dirty="0"/>
            </a:br>
            <a:r>
              <a:rPr lang="de-DE" sz="2400" dirty="0"/>
              <a:t>– Demokratische Republik Kongo. 508,95 US-Dollar.</a:t>
            </a:r>
            <a:br>
              <a:rPr lang="de-DE" sz="2400" dirty="0"/>
            </a:br>
            <a:r>
              <a:rPr lang="de-DE" sz="2400" dirty="0"/>
              <a:t>– Madagaskar. 525,30 US-Dollar</a:t>
            </a:r>
            <a:r>
              <a:rPr lang="de-DE" sz="2400" dirty="0" smtClean="0"/>
              <a:t>.</a:t>
            </a:r>
          </a:p>
          <a:p>
            <a:pPr marL="0" indent="0">
              <a:buNone/>
            </a:pPr>
            <a:r>
              <a:rPr lang="de-DE" sz="2400" b="1" dirty="0"/>
              <a:t>Wo gibt es die ärmsten Menschen?</a:t>
            </a:r>
          </a:p>
          <a:p>
            <a:pPr marL="0" indent="0">
              <a:buNone/>
            </a:pPr>
            <a:r>
              <a:rPr lang="de-DE" sz="2400" dirty="0" smtClean="0"/>
              <a:t>Indien</a:t>
            </a:r>
            <a:r>
              <a:rPr lang="de-DE" sz="2400" dirty="0"/>
              <a:t>, Nigeria, die Demokratische Republik Kongo, Äthiopien und Bangladesch. </a:t>
            </a:r>
          </a:p>
        </p:txBody>
      </p:sp>
    </p:spTree>
    <p:extLst>
      <p:ext uri="{BB962C8B-B14F-4D97-AF65-F5344CB8AC3E}">
        <p14:creationId xmlns:p14="http://schemas.microsoft.com/office/powerpoint/2010/main" val="141100805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Wie viele Kinder sind in Deutschland von Armut betroffen</a:t>
            </a:r>
            <a:r>
              <a:rPr lang="de-DE" b="1" dirty="0" smtClean="0"/>
              <a:t>?</a:t>
            </a:r>
            <a:endParaRPr lang="de-DE" b="1" dirty="0"/>
          </a:p>
        </p:txBody>
      </p:sp>
      <p:sp>
        <p:nvSpPr>
          <p:cNvPr id="3" name="Inhaltsplatzhalter 2"/>
          <p:cNvSpPr>
            <a:spLocks noGrp="1"/>
          </p:cNvSpPr>
          <p:nvPr>
            <p:ph idx="1"/>
          </p:nvPr>
        </p:nvSpPr>
        <p:spPr/>
        <p:txBody>
          <a:bodyPr>
            <a:normAutofit/>
          </a:bodyPr>
          <a:lstStyle/>
          <a:p>
            <a:r>
              <a:rPr lang="de-DE" sz="2000" dirty="0" smtClean="0"/>
              <a:t>Insgesamt </a:t>
            </a:r>
            <a:r>
              <a:rPr lang="de-DE" sz="2000" dirty="0"/>
              <a:t>sind das 2,55 Millionen Kinder, wie der Kinderarmutsbericht des Wirtschafts- und Sozialwissenschaftlichen Instituts (WSI) zeigt. </a:t>
            </a:r>
            <a:endParaRPr lang="de-DE" sz="2000" dirty="0" smtClean="0"/>
          </a:p>
          <a:p>
            <a:r>
              <a:rPr lang="de-DE" sz="2000" dirty="0" smtClean="0"/>
              <a:t>Laut </a:t>
            </a:r>
            <a:r>
              <a:rPr lang="de-DE" sz="2000" dirty="0"/>
              <a:t>einer Studie im Auftrag der Bertelsmann Stiftung lebt im Durchschnitt sogar jedes vierte Kind in Deutschland in sogenannter relativer Armut.</a:t>
            </a:r>
          </a:p>
        </p:txBody>
      </p:sp>
    </p:spTree>
    <p:extLst>
      <p:ext uri="{BB962C8B-B14F-4D97-AF65-F5344CB8AC3E}">
        <p14:creationId xmlns:p14="http://schemas.microsoft.com/office/powerpoint/2010/main" val="458246493"/>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639</Words>
  <Application>Microsoft Office PowerPoint</Application>
  <PresentationFormat>Breitbild</PresentationFormat>
  <Paragraphs>63</Paragraphs>
  <Slides>16</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Century Gothic</vt:lpstr>
      <vt:lpstr>Wingdings 3</vt:lpstr>
      <vt:lpstr>Fetzen</vt:lpstr>
      <vt:lpstr>PowerPoint-Präsentation</vt:lpstr>
      <vt:lpstr>Richie Rich</vt:lpstr>
      <vt:lpstr>Drei Fragen als Hilfe uns das Nachdenken zu erleichtern.</vt:lpstr>
      <vt:lpstr>The total amount of financial wealth in the world is set to grow by $65 trillion between 2020 and 2025. Including real assets, the world's total net wealth will surpass $500 trillion sometime before 2025. </vt:lpstr>
      <vt:lpstr>Die Superreichen</vt:lpstr>
      <vt:lpstr>Wie hoch ist die Vermögensungleichheit in Deutschland?</vt:lpstr>
      <vt:lpstr>Handelt allen Menschen gegenüber so,  wie ihr es von ihnen euch gegenüber erwartet.                Jesus Christus</vt:lpstr>
      <vt:lpstr>Was ist das ärmste Land der Welt?</vt:lpstr>
      <vt:lpstr>Wie viele Kinder sind in Deutschland von Armut betroffen?</vt:lpstr>
      <vt:lpstr>Bis 2030 will die internationale Gemeinschaft extreme Armut weltweit beenden.  Im Moment ist aber noch mehr als 700 Millionen betroffen. Besonders schwer haben es einer Studie zufolge Frauen - weil sie oft nicht verhüten können.</vt:lpstr>
      <vt:lpstr>Sprüche Salomos Kapitel 28</vt:lpstr>
      <vt:lpstr>Aus 1. Timotheus 6   Genügsam sein?</vt:lpstr>
      <vt:lpstr>Macht Reichtum wirklich glücklich?</vt:lpstr>
      <vt:lpstr>Reich an guten Taten?</vt:lpstr>
      <vt:lpstr>Persönliche Besinnung &amp; Gebetsdienst</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Roland Wieser</dc:creator>
  <cp:lastModifiedBy>Roland Wieser</cp:lastModifiedBy>
  <cp:revision>27</cp:revision>
  <cp:lastPrinted>2021-09-12T05:14:07Z</cp:lastPrinted>
  <dcterms:created xsi:type="dcterms:W3CDTF">2021-07-11T04:29:22Z</dcterms:created>
  <dcterms:modified xsi:type="dcterms:W3CDTF">2022-01-15T16:12:54Z</dcterms:modified>
</cp:coreProperties>
</file>